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64" r:id="rId3"/>
    <p:sldId id="257" r:id="rId5"/>
    <p:sldId id="258" r:id="rId6"/>
    <p:sldId id="259" r:id="rId7"/>
    <p:sldId id="261" r:id="rId8"/>
  </p:sldIdLst>
  <p:sldSz cx="14630400" cy="8229600" type="screen4x3"/>
  <p:notesSz cx="8229600" cy="14630400"/>
  <p:embeddedFontLst>
    <p:embeddedFont>
      <p:font typeface="Noto Sans TC" panose="020B0604020202020204" charset="-128"/>
      <p:regular r:id="rId12"/>
    </p:embeddedFont>
    <p:embeddedFont>
      <p:font typeface="Sora Medium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 showGuides="1">
      <p:cViewPr varScale="1">
        <p:scale>
          <a:sx n="136" d="100"/>
          <a:sy n="136" d="100"/>
        </p:scale>
        <p:origin x="216" y="31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14:cpLocks xmlns:a14="http://schemas.microsoft.com/office/drawing/2010/main"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14:cpLocks xmlns:a14="http://schemas.microsoft.com/office/drawing/2010/main"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8409CB-EC52-41D9-B559-6954B925D4C2}" type="datetimeFigureOut">
              <a:rPr/>
            </a:fld>
            <a:endParaRPr lang="en-GB"/>
          </a:p>
        </p:txBody>
      </p:sp>
      <p:sp>
        <p:nvSpPr>
          <p:cNvPr id="4" name="Slide Image Placeholder 3"/>
          <p:cNvSpPr>
            <a14:cpLocks xmlns:a14="http://schemas.microsoft.com/office/drawing/2010/main"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14:cpLocks xmlns:a14="http://schemas.microsoft.com/office/drawing/2010/main"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6" name="Footer Placeholder 5"/>
          <p:cNvSpPr>
            <a14:cpLocks xmlns:a14="http://schemas.microsoft.com/office/drawing/2010/main"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14:cpLocks xmlns:a14="http://schemas.microsoft.com/office/drawing/2010/main"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1B983F-0BD0-459F-9935-C403B3B2E383}" type="slidenum">
              <a:rPr/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14:cpLocks xmlns:a14="http://schemas.microsoft.com/office/drawing/2010/main"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14:cpLocks xmlns:a14="http://schemas.microsoft.com/office/drawing/2010/main"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14:cpLocks xmlns:a14="http://schemas.microsoft.com/office/drawing/2010/main"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14:cpLocks xmlns:a14="http://schemas.microsoft.com/office/drawing/2010/main"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14:cpLocks xmlns:a14="http://schemas.microsoft.com/office/drawing/2010/main"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14:cpLocks xmlns:a14="http://schemas.microsoft.com/office/drawing/2010/main"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14:cpLocks xmlns:a14="http://schemas.microsoft.com/office/drawing/2010/main"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14:cpLocks xmlns:a14="http://schemas.microsoft.com/office/drawing/2010/main"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14:cpLocks xmlns:a14="http://schemas.microsoft.com/office/drawing/2010/main"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14:cpLocks xmlns:a14="http://schemas.microsoft.com/office/drawing/2010/main"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14:cpLocks xmlns:a14="http://schemas.microsoft.com/office/drawing/2010/main"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14:cpLocks xmlns:a14="http://schemas.microsoft.com/office/drawing/2010/main"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14:cpLocks xmlns:a14="http://schemas.microsoft.com/office/drawing/2010/main"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14:cpLocks xmlns:a14="http://schemas.microsoft.com/office/drawing/2010/main"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14:cpLocks xmlns:a14="http://schemas.microsoft.com/office/drawing/2010/main"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private/var/mobile/Containers/Data/Application/A5172B6E-9684-4822-B34B-22890990F895/tmp/insert_image_tmp_dir/2024-11-02 20:02:16.841000.png2024-11-02 20:02:16.84100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83185"/>
            <a:ext cx="5486400" cy="85013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22645" y="274320"/>
            <a:ext cx="8696325" cy="6873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  <a:cs typeface="Calibri"/>
              </a:rPr>
              <a:t>The 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Smart Healthcare System</a:t>
            </a:r>
            <a:r>
              <a:rPr lang="en-US" sz="2800" dirty="0">
                <a:solidFill>
                  <a:schemeClr val="bg1"/>
                </a:solidFill>
                <a:cs typeface="Calibri"/>
              </a:rPr>
              <a:t> is designed to improve healthcare services by</a:t>
            </a:r>
            <a:endParaRPr lang="en-US" sz="2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  <a:cs typeface="Calibri"/>
              </a:rPr>
              <a:t>providing an integrated platform for hospital bed availability, detailed doctor</a:t>
            </a:r>
            <a:endParaRPr lang="en-US" sz="2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  <a:cs typeface="Calibri"/>
              </a:rPr>
              <a:t>analysis, secure patient history management, and fundraising support for needy</a:t>
            </a:r>
            <a:endParaRPr lang="en-US" sz="2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  <a:cs typeface="Calibri"/>
              </a:rPr>
              <a:t>patients. This </a:t>
            </a:r>
            <a:r>
              <a:rPr lang="en-US" sz="2800" dirty="0">
                <a:solidFill>
                  <a:schemeClr val="bg1"/>
                </a:solidFill>
                <a:cs typeface="Calibri"/>
              </a:rPr>
              <a:t>inno</a:t>
            </a:r>
            <a:r>
              <a:rPr lang="en-US" sz="2800" dirty="0">
                <a:solidFill>
                  <a:schemeClr val="bg1"/>
                </a:solidFill>
                <a:cs typeface="Calibri"/>
              </a:rPr>
              <a:t>vative approach leverages modern web technologies to solve</a:t>
            </a:r>
            <a:endParaRPr lang="en-US" sz="2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  <a:cs typeface="Calibri"/>
              </a:rPr>
              <a:t>existing problems in healthcare, providing a seamless experience for patients,</a:t>
            </a:r>
            <a:endParaRPr lang="en-US" sz="2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  <a:cs typeface="Calibri"/>
              </a:rPr>
              <a:t>hospitals, and donors alike.</a:t>
            </a:r>
            <a:endParaRPr lang="en-US" sz="2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  <a:cs typeface="Calibri"/>
              </a:rPr>
              <a:t>The use of real-time data, user-friendly interfaces, and scalable cloud-based</a:t>
            </a:r>
            <a:endParaRPr lang="en-US" sz="2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  <a:cs typeface="Calibri"/>
              </a:rPr>
              <a:t>deployment will make this system a valuable addition to the healthcare industry.</a:t>
            </a:r>
            <a:endParaRPr lang="en-US" sz="2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  <a:cs typeface="Calibri"/>
              </a:rPr>
              <a:t>With its comprehensive features, this project stands out as an all-in-one</a:t>
            </a:r>
            <a:endParaRPr lang="en-US" sz="2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  <a:cs typeface="Calibri"/>
              </a:rPr>
              <a:t>healthcare platform aimed at improving accessibility and transparency in </a:t>
            </a:r>
            <a:r>
              <a:rPr lang="en-AU" altLang="en-US" sz="2800" dirty="0">
                <a:solidFill>
                  <a:schemeClr val="bg1"/>
                </a:solidFill>
                <a:cs typeface="Calibri"/>
              </a:rPr>
              <a:t>Health Care</a:t>
            </a:r>
            <a:endParaRPr lang="en-AU" altLang="en-US" sz="28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7825" y="7542212"/>
            <a:ext cx="4095750" cy="5619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private/var/mobile/Containers/Data/Application/A5172B6E-9684-4822-B34B-22890990F895/tmp/insert_image_tmp_dir/2024-11-02 20:08:13.636000.png2024-11-02 20:08:13.63600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516255" y="654685"/>
            <a:ext cx="5486400" cy="7467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94636"/>
            <a:ext cx="6172200" cy="771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Project Objective</a:t>
            </a:r>
            <a:endParaRPr lang="en-US" sz="485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7825" y="7542212"/>
            <a:ext cx="4095750" cy="561975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6319520" y="1993265"/>
            <a:ext cx="8093710" cy="63195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indent="-457200">
              <a:lnSpc>
                <a:spcPct val="100000"/>
              </a:lnSpc>
              <a:buAutoNum type="arabicPeriod"/>
            </a:pPr>
            <a:r>
              <a:rPr lang="en-AU" altLang="en-US" sz="2400">
                <a:solidFill>
                  <a:schemeClr val="bg1"/>
                </a:solidFill>
              </a:rPr>
              <a:t>1. Check real-time bed availability in hospitals within a specified city.</a:t>
            </a:r>
            <a:endParaRPr lang="en-AU" altLang="en-US" sz="2400">
              <a:solidFill>
                <a:schemeClr val="bg1"/>
              </a:solidFill>
            </a:endParaRP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AU" altLang="en-US" sz="2400">
                <a:solidFill>
                  <a:schemeClr val="bg1"/>
                </a:solidFill>
              </a:rPr>
              <a:t>2. View detailed information about doctors, including their experience,</a:t>
            </a:r>
            <a:endParaRPr lang="en-AU" altLang="en-US" sz="2400">
              <a:solidFill>
                <a:schemeClr val="bg1"/>
              </a:solidFill>
            </a:endParaRP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AU" altLang="en-US" sz="2400">
                <a:solidFill>
                  <a:schemeClr val="bg1"/>
                </a:solidFill>
              </a:rPr>
              <a:t>number of operations performed, and their success rates.</a:t>
            </a:r>
            <a:endParaRPr lang="en-AU" altLang="en-US" sz="2400">
              <a:solidFill>
                <a:schemeClr val="bg1"/>
              </a:solidFill>
            </a:endParaRP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AU" altLang="en-US" sz="2400">
                <a:solidFill>
                  <a:schemeClr val="bg1"/>
                </a:solidFill>
              </a:rPr>
              <a:t>3. Access patient medical history, which includes medication details and</a:t>
            </a:r>
            <a:endParaRPr lang="en-AU" altLang="en-US" sz="2400">
              <a:solidFill>
                <a:schemeClr val="bg1"/>
              </a:solidFill>
            </a:endParaRP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AU" altLang="en-US" sz="2400">
                <a:solidFill>
                  <a:schemeClr val="bg1"/>
                </a:solidFill>
              </a:rPr>
              <a:t>known allergies, using their Aadhar card number for verification.</a:t>
            </a:r>
            <a:endParaRPr lang="en-AU" altLang="en-US" sz="2400">
              <a:solidFill>
                <a:schemeClr val="bg1"/>
              </a:solidFill>
            </a:endParaRP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AU" altLang="en-US" sz="2400">
                <a:solidFill>
                  <a:schemeClr val="bg1"/>
                </a:solidFill>
              </a:rPr>
              <a:t>4. List financially distressed patients for fundraising, allowing donors to</a:t>
            </a:r>
            <a:endParaRPr lang="en-AU" altLang="en-US" sz="2400">
              <a:solidFill>
                <a:schemeClr val="bg1"/>
              </a:solidFill>
            </a:endParaRP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AU" altLang="en-US" sz="2400">
                <a:solidFill>
                  <a:schemeClr val="bg1"/>
                </a:solidFill>
              </a:rPr>
              <a:t>contribute to their treatment.</a:t>
            </a:r>
            <a:endParaRPr lang="en-AU" alt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6679" y="222822"/>
            <a:ext cx="6630233" cy="771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User Types and Roles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346679" y="1671606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97B8FF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Admin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262458" y="2087617"/>
            <a:ext cx="3898821" cy="11851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0"/>
                <a:cs typeface="Noto Sans TC" pitchFamily="34" charset="0"/>
              </a:rPr>
              <a:t> </a:t>
            </a:r>
            <a:r>
              <a:rPr lang="en-AU" alt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0"/>
                <a:cs typeface="Noto Sans TC" pitchFamily="34" charset="0"/>
              </a:rPr>
              <a:t>Hospital Administration for managing the resources and doctors </a:t>
            </a:r>
            <a:endParaRPr lang="en-AU" altLang="en-US" sz="1900" dirty="0">
              <a:solidFill>
                <a:srgbClr val="E0D6DE"/>
              </a:solidFill>
              <a:latin typeface="Noto Sans TC" pitchFamily="34" charset="0"/>
              <a:ea typeface="Noto Sans TC" pitchFamily="34" charset="0"/>
              <a:cs typeface="Noto Sans TC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240348" y="1635511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97B8FF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Workers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240348" y="2268090"/>
            <a:ext cx="3898821" cy="11851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0"/>
                <a:cs typeface="Noto Sans TC" pitchFamily="34" charset="0"/>
              </a:rPr>
              <a:t> </a:t>
            </a:r>
            <a:r>
              <a:rPr lang="en-AU" alt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0"/>
                <a:cs typeface="Noto Sans TC" pitchFamily="34" charset="0"/>
              </a:rPr>
              <a:t>Doctor and nurses have to prepare the records of patient </a:t>
            </a:r>
            <a:endParaRPr lang="en-AU" altLang="en-US" sz="1900" dirty="0">
              <a:solidFill>
                <a:srgbClr val="E0D6DE"/>
              </a:solidFill>
              <a:latin typeface="Noto Sans TC" pitchFamily="34" charset="0"/>
              <a:ea typeface="Noto Sans TC" pitchFamily="34" charset="0"/>
              <a:cs typeface="Noto Sans TC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749007" y="1635511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97B8FF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Customers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749007" y="2268090"/>
            <a:ext cx="3898821" cy="11851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0"/>
                <a:cs typeface="Noto Sans TC" pitchFamily="34" charset="0"/>
              </a:rPr>
              <a:t>P</a:t>
            </a:r>
            <a:r>
              <a:rPr lang="en-AU" alt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0"/>
                <a:cs typeface="Noto Sans TC" pitchFamily="34" charset="0"/>
              </a:rPr>
              <a:t>atients and there family</a:t>
            </a:r>
            <a:endParaRPr lang="en-AU" altLang="en-US" sz="1900" dirty="0">
              <a:solidFill>
                <a:srgbClr val="E0D6DE"/>
              </a:solidFill>
              <a:latin typeface="Noto Sans TC" pitchFamily="34" charset="0"/>
              <a:ea typeface="Noto Sans TC" pitchFamily="34" charset="0"/>
              <a:cs typeface="Noto Sans TC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7825" y="7542212"/>
            <a:ext cx="4095750" cy="5619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5566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7586" y="2995851"/>
            <a:ext cx="6479500" cy="6138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dirty="0">
                <a:solidFill>
                  <a:srgbClr val="97B8FF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User Registration Process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970836" y="3904417"/>
            <a:ext cx="22860" cy="3789045"/>
          </a:xfrm>
          <a:prstGeom prst="roundRect">
            <a:avLst>
              <a:gd name="adj" fmla="val 128910"/>
            </a:avLst>
          </a:prstGeom>
          <a:solidFill>
            <a:srgbClr val="3F3F44"/>
          </a:solidFill>
        </p:spPr>
      </p:sp>
      <p:sp>
        <p:nvSpPr>
          <p:cNvPr id="5" name="Shape 2"/>
          <p:cNvSpPr/>
          <p:nvPr/>
        </p:nvSpPr>
        <p:spPr>
          <a:xfrm>
            <a:off x="1180386" y="4334947"/>
            <a:ext cx="687586" cy="22860"/>
          </a:xfrm>
          <a:prstGeom prst="roundRect">
            <a:avLst>
              <a:gd name="adj" fmla="val 128910"/>
            </a:avLst>
          </a:prstGeom>
          <a:solidFill>
            <a:srgbClr val="3F3F44"/>
          </a:solidFill>
        </p:spPr>
      </p:sp>
      <p:sp>
        <p:nvSpPr>
          <p:cNvPr id="6" name="Shape 3"/>
          <p:cNvSpPr/>
          <p:nvPr/>
        </p:nvSpPr>
        <p:spPr>
          <a:xfrm>
            <a:off x="761286" y="4125397"/>
            <a:ext cx="441960" cy="441960"/>
          </a:xfrm>
          <a:prstGeom prst="roundRect">
            <a:avLst>
              <a:gd name="adj" fmla="val 6668"/>
            </a:avLst>
          </a:prstGeom>
          <a:solidFill>
            <a:srgbClr val="26262B"/>
          </a:solidFill>
        </p:spPr>
      </p:sp>
      <p:sp>
        <p:nvSpPr>
          <p:cNvPr id="7" name="Text 4"/>
          <p:cNvSpPr/>
          <p:nvPr/>
        </p:nvSpPr>
        <p:spPr>
          <a:xfrm>
            <a:off x="767477" y="4249777"/>
            <a:ext cx="302458" cy="269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cs typeface="Sora Medium" pitchFamily="34" charset="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2062758" y="4100870"/>
            <a:ext cx="2455664" cy="30694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Account Creation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2062758" y="4525685"/>
            <a:ext cx="11880056" cy="3143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0"/>
                <a:cs typeface="Noto Sans TC" pitchFamily="34" charset="0"/>
              </a:rPr>
              <a:t>Users provide basic information and choose their account type </a:t>
            </a:r>
            <a:r>
              <a:rPr lang="en-AU" alt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0"/>
                <a:cs typeface="Noto Sans TC" pitchFamily="34" charset="0"/>
              </a:rPr>
              <a:t>( patient /ambulance deiver/health care worker </a:t>
            </a:r>
            <a:endParaRPr lang="en-AU" altLang="en-US" sz="1500" dirty="0">
              <a:solidFill>
                <a:srgbClr val="E0D6DE"/>
              </a:solidFill>
              <a:latin typeface="Noto Sans TC" pitchFamily="34" charset="0"/>
              <a:ea typeface="Noto Sans TC" pitchFamily="34" charset="0"/>
              <a:cs typeface="Noto Sans TC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180386" y="5663446"/>
            <a:ext cx="687586" cy="22860"/>
          </a:xfrm>
          <a:prstGeom prst="roundRect">
            <a:avLst>
              <a:gd name="adj" fmla="val 128910"/>
            </a:avLst>
          </a:prstGeom>
          <a:solidFill>
            <a:srgbClr val="3F3F44"/>
          </a:solidFill>
        </p:spPr>
      </p:sp>
      <p:sp>
        <p:nvSpPr>
          <p:cNvPr id="11" name="Shape 8"/>
          <p:cNvSpPr/>
          <p:nvPr/>
        </p:nvSpPr>
        <p:spPr>
          <a:xfrm>
            <a:off x="761286" y="5453896"/>
            <a:ext cx="441960" cy="441960"/>
          </a:xfrm>
          <a:prstGeom prst="roundRect">
            <a:avLst>
              <a:gd name="adj" fmla="val 6668"/>
            </a:avLst>
          </a:prstGeom>
          <a:solidFill>
            <a:srgbClr val="26262B"/>
          </a:solidFill>
        </p:spPr>
      </p:sp>
      <p:sp>
        <p:nvSpPr>
          <p:cNvPr id="12" name="Text 9"/>
          <p:cNvSpPr/>
          <p:nvPr/>
        </p:nvSpPr>
        <p:spPr>
          <a:xfrm>
            <a:off x="890468" y="5527477"/>
            <a:ext cx="183594" cy="2946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2062758" y="5429369"/>
            <a:ext cx="2455664" cy="30694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ID Verification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2062758" y="5854184"/>
            <a:ext cx="11880056" cy="3143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0"/>
                <a:cs typeface="Noto Sans TC" pitchFamily="34" charset="0"/>
              </a:rPr>
              <a:t>Upload government-issued ID for identity verification and enhanced security.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180386" y="6991945"/>
            <a:ext cx="687586" cy="22860"/>
          </a:xfrm>
          <a:prstGeom prst="roundRect">
            <a:avLst>
              <a:gd name="adj" fmla="val 128910"/>
            </a:avLst>
          </a:prstGeom>
          <a:solidFill>
            <a:srgbClr val="3F3F44"/>
          </a:solidFill>
        </p:spPr>
      </p:sp>
      <p:sp>
        <p:nvSpPr>
          <p:cNvPr id="16" name="Shape 13"/>
          <p:cNvSpPr/>
          <p:nvPr/>
        </p:nvSpPr>
        <p:spPr>
          <a:xfrm>
            <a:off x="761286" y="6782395"/>
            <a:ext cx="441960" cy="441960"/>
          </a:xfrm>
          <a:prstGeom prst="roundRect">
            <a:avLst>
              <a:gd name="adj" fmla="val 6668"/>
            </a:avLst>
          </a:prstGeom>
          <a:solidFill>
            <a:srgbClr val="26262B"/>
          </a:solidFill>
        </p:spPr>
      </p:sp>
      <p:sp>
        <p:nvSpPr>
          <p:cNvPr id="17" name="Text 14"/>
          <p:cNvSpPr/>
          <p:nvPr/>
        </p:nvSpPr>
        <p:spPr>
          <a:xfrm>
            <a:off x="890945" y="6855976"/>
            <a:ext cx="182642" cy="2946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2062758" y="6757868"/>
            <a:ext cx="2455664" cy="30694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Profile Completion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2062758" y="7182683"/>
            <a:ext cx="11880056" cy="3143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0"/>
                <a:cs typeface="Noto Sans TC" pitchFamily="34" charset="0"/>
              </a:rPr>
              <a:t>Add detailed information, </a:t>
            </a:r>
            <a:r>
              <a:rPr lang="en-AU" alt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0"/>
                <a:cs typeface="Noto Sans TC" pitchFamily="34" charset="0"/>
              </a:rPr>
              <a:t>Health issue </a:t>
            </a:r>
            <a:endParaRPr lang="en-US" sz="1500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7825" y="7542212"/>
            <a:ext cx="4095750" cy="5619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private/var/mobile/Containers/Data/Application/A5172B6E-9684-4822-B34B-22890990F895/tmp/insert_image_tmp_dir/2024-11-02 21:16:40.688000.png2024-11-02 21:16:40.68800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144000" y="31750"/>
            <a:ext cx="5486400" cy="81978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0564" y="711160"/>
            <a:ext cx="5999202" cy="6254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97B8FF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  </a:t>
            </a:r>
            <a:r>
              <a:rPr lang="en-AU" altLang="en-US" sz="3900" dirty="0">
                <a:solidFill>
                  <a:srgbClr val="97B8FF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Patient </a:t>
            </a:r>
            <a:r>
              <a:rPr lang="en-US" sz="3900" dirty="0">
                <a:solidFill>
                  <a:srgbClr val="97B8FF"/>
                </a:solidFill>
                <a:latin typeface="Sora Medium" pitchFamily="34" charset="0"/>
                <a:ea typeface="Sora Medium" pitchFamily="34" charset="0"/>
                <a:cs typeface="Sora Medium" pitchFamily="34" charset="0"/>
              </a:rPr>
              <a:t>Profile</a:t>
            </a:r>
            <a:endParaRPr lang="en-US" sz="3900" dirty="0"/>
          </a:p>
        </p:txBody>
      </p:sp>
      <p:sp>
        <p:nvSpPr>
          <p:cNvPr id="13" name="Text Box 12"/>
          <p:cNvSpPr txBox="1"/>
          <p:nvPr/>
        </p:nvSpPr>
        <p:spPr>
          <a:xfrm>
            <a:off x="271780" y="1413510"/>
            <a:ext cx="8704580" cy="7180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Sure! Here’s a condensed version of patient details for a hospital management system: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 Basic Information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1. **Patient ID**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2. **Full Name**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3. **Date of Birth**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4. **Gender**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5. **Contact Info** (phone, email)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6. **Address**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 Medical History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7. **Allergies**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8. **Chronic Conditions**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9. **Previous Surgeries**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AU" altLang="en-US" sz="2400">
                <a:solidFill>
                  <a:schemeClr val="bg1"/>
                </a:solidFill>
              </a:rPr>
              <a:t>10. **Current Medications**</a:t>
            </a: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endParaRPr lang="en-AU" altLang="en-US" sz="240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endParaRPr lang="en-AU" alt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/>
  <PresentationFormat>Custom</PresentationFormat>
  <Paragraphs>0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Arial</vt:lpstr>
      <vt:lpstr>SimSun</vt:lpstr>
      <vt:lpstr>Wingdings</vt:lpstr>
      <vt:lpstr>Sora Medium</vt:lpstr>
      <vt:lpstr>Calibri</vt:lpstr>
      <vt:lpstr>Noto Sans TC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iPad</cp:lastModifiedBy>
  <cp:revision>36</cp:revision>
  <dcterms:created xsi:type="dcterms:W3CDTF">1900-01-01T00:00:00Z</dcterms:created>
  <dcterms:modified xsi:type="dcterms:W3CDTF">1900-01-01T00:00:00Z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8731573CFE82295F72492667A5E754CE_32</vt:lpwstr>
  </property>
  <property fmtid="{D5CDD505-2E9C-101B-9397-08002B2CF9AE}" pid="3" name="KSOProductBuildVer">
    <vt:lpwstr>3081-11.33.82</vt:lpwstr>
  </property>
</Properties>
</file>